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4" r:id="rId1"/>
  </p:sldMasterIdLst>
  <p:notesMasterIdLst>
    <p:notesMasterId r:id="rId3"/>
  </p:notesMasterIdLst>
  <p:sldIdLst>
    <p:sldId id="256" r:id="rId2"/>
  </p:sldIdLst>
  <p:sldSz cx="36576000" cy="27432000"/>
  <p:notesSz cx="7772400" cy="10058400"/>
  <p:defaultTextStyle>
    <a:defPPr>
      <a:defRPr lang="en-US"/>
    </a:defPPr>
    <a:lvl1pPr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2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31800" indent="-215900"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2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647700" indent="-215900"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2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863600" indent="-215900"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2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079500" indent="-215900"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charset="2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59"/>
    <p:restoredTop sz="92790"/>
  </p:normalViewPr>
  <p:slideViewPr>
    <p:cSldViewPr>
      <p:cViewPr>
        <p:scale>
          <a:sx n="27" d="100"/>
          <a:sy n="27" d="100"/>
        </p:scale>
        <p:origin x="464" y="14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7613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x-none" altLang="x-none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Nimbus Roman No9 L" charset="0"/>
                <a:ea typeface="DejaVu Sans" charset="0"/>
                <a:cs typeface="DejaVu Sans" charset="0"/>
              </a:defRPr>
            </a:lvl1pPr>
          </a:lstStyle>
          <a:p>
            <a:endParaRPr lang="en-GB" altLang="x-none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Nimbus Roman No9 L" charset="0"/>
                <a:ea typeface="DejaVu Sans" charset="0"/>
                <a:cs typeface="DejaVu Sans" charset="0"/>
              </a:defRPr>
            </a:lvl1pPr>
          </a:lstStyle>
          <a:p>
            <a:endParaRPr lang="en-GB" altLang="x-none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Nimbus Roman No9 L" charset="0"/>
                <a:ea typeface="DejaVu Sans" charset="0"/>
                <a:cs typeface="DejaVu Sans" charset="0"/>
              </a:defRPr>
            </a:lvl1pPr>
          </a:lstStyle>
          <a:p>
            <a:endParaRPr lang="en-GB" altLang="x-none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Nimbus Roman No9 L" charset="0"/>
                <a:ea typeface="DejaVu Sans" charset="0"/>
                <a:cs typeface="DejaVu Sans" charset="0"/>
              </a:defRPr>
            </a:lvl1pPr>
          </a:lstStyle>
          <a:p>
            <a:fld id="{7D4D727D-2ECD-7A4E-9E20-801C05E3BEEE}" type="slidenum">
              <a:rPr lang="en-GB" altLang="x-none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13286165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0CF6F07-14A6-1B4D-8735-36BE4AC70CA8}" type="slidenum">
              <a:rPr lang="en-GB" altLang="x-none"/>
              <a:pPr/>
              <a:t>1</a:t>
            </a:fld>
            <a:endParaRPr lang="en-GB" altLang="x-none"/>
          </a:p>
        </p:txBody>
      </p:sp>
      <p:sp>
        <p:nvSpPr>
          <p:cNvPr id="409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409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524100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0" y="4489452"/>
            <a:ext cx="27432000" cy="955040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8B494-47B5-C746-86A7-76BE60CF41C1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B49-61A6-C145-B337-20C1635752A6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0" y="1460500"/>
            <a:ext cx="7886700" cy="2324735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0" y="1460500"/>
            <a:ext cx="23202900" cy="2324735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79B39-3598-8D4B-BB24-7CAF4CFBCBD1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3AFAF-248C-584F-BAEF-A0B5A459F460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0" y="6838954"/>
            <a:ext cx="31546800" cy="11410948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0" y="18357854"/>
            <a:ext cx="31546800" cy="6000748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15106-4204-0A44-8312-E94F3D8F0465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DDC0-750A-3344-A022-04924638D623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2"/>
            <a:ext cx="31546800" cy="530225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6" y="6724652"/>
            <a:ext cx="15473361" cy="3295648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6" y="10020300"/>
            <a:ext cx="15473361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0" y="6724652"/>
            <a:ext cx="15549564" cy="3295648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0" y="10020300"/>
            <a:ext cx="15549564" cy="1473835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CD2E8-5D9E-7248-AB3B-52CCB0C8C376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1A418-89E8-8546-B521-B25EA93B2491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B33F7-E328-A043-883D-10488E3F164B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828800"/>
            <a:ext cx="11796711" cy="64008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2"/>
            <a:ext cx="18516600" cy="194945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8229600"/>
            <a:ext cx="11796711" cy="15246352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34D9-FC14-B540-ADE6-431B9531CA57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6" y="1828800"/>
            <a:ext cx="11796711" cy="64008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49564" y="3949702"/>
            <a:ext cx="18516600" cy="19494500"/>
          </a:xfrm>
        </p:spPr>
        <p:txBody>
          <a:bodyPr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6" y="8229600"/>
            <a:ext cx="11796711" cy="15246352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alt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E4D8B-A20A-834F-8541-D92A6B5BB228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2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2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2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alt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2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1C638-15CF-8B4D-8D6E-CA142CB447E9}" type="slidenum">
              <a:rPr lang="en-GB" altLang="x-none" smtClean="0"/>
              <a:pPr/>
              <a:t>‹#›</a:t>
            </a:fld>
            <a:endParaRPr lang="en-GB" altLang="x-none"/>
          </a:p>
        </p:txBody>
      </p:sp>
    </p:spTree>
    <p:extLst>
      <p:ext uri="{BB962C8B-B14F-4D97-AF65-F5344CB8AC3E}">
        <p14:creationId xmlns:p14="http://schemas.microsoft.com/office/powerpoint/2010/main" val="1869422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250"/>
            <a:ext cx="36576000" cy="1354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4445731"/>
              </p:ext>
            </p:extLst>
          </p:nvPr>
        </p:nvGraphicFramePr>
        <p:xfrm>
          <a:off x="609600" y="4899562"/>
          <a:ext cx="35280600" cy="22532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3600"/>
                <a:gridCol w="13766800"/>
                <a:gridCol w="11760200"/>
              </a:tblGrid>
              <a:tr h="22532438">
                <a:tc>
                  <a:txBody>
                    <a:bodyPr/>
                    <a:lstStyle/>
                    <a:p>
                      <a:pPr algn="ctr"/>
                      <a:r>
                        <a:rPr lang="en-US" sz="7200" dirty="0" smtClean="0">
                          <a:solidFill>
                            <a:schemeClr val="tx1"/>
                          </a:solidFill>
                          <a:latin typeface="+mn-lt"/>
                          <a:ea typeface="Bookman Old Style" charset="0"/>
                          <a:cs typeface="Bookman Old Style" charset="0"/>
                        </a:rPr>
                        <a:t>Project:</a:t>
                      </a:r>
                    </a:p>
                    <a:p>
                      <a:pPr marL="457200" marR="0" indent="-45720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sz="4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Question:</a:t>
                      </a:r>
                    </a:p>
                    <a:p>
                      <a:pPr marL="530225" marR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Given different types of city establishments that can either </a:t>
                      </a: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be</a:t>
                      </a:r>
                      <a:r>
                        <a:rPr lang="en-US" sz="2400" b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 </a:t>
                      </a: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categorized </a:t>
                      </a: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as indicators of "stronger” or "weaker community", can we find other correlations with other indicators of inequality or "instability" in Boston and address common problems in terms of this social aspect?</a:t>
                      </a:r>
                      <a:endParaRPr lang="en-US" sz="44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marL="457200" marR="0" indent="-45720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sz="4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Datasets:</a:t>
                      </a:r>
                    </a:p>
                    <a:p>
                      <a:pPr marL="685800" indent="-155575">
                        <a:spcAft>
                          <a:spcPts val="600"/>
                        </a:spcAft>
                        <a:buFont typeface="Arial" charset="0"/>
                        <a:buChar char="•"/>
                        <a:tabLst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Crime Incident Reports (July 2012 - August 2015)</a:t>
                      </a:r>
                    </a:p>
                    <a:p>
                      <a:pPr marL="685800" indent="-155575">
                        <a:spcAft>
                          <a:spcPts val="600"/>
                        </a:spcAft>
                        <a:buFont typeface="Arial" charset="0"/>
                        <a:buChar char="•"/>
                        <a:tabLst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Property</a:t>
                      </a:r>
                      <a:r>
                        <a:rPr lang="en-US" sz="2400" b="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 Assessment</a:t>
                      </a:r>
                      <a:endParaRPr lang="en-US" sz="24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marL="685800" indent="-155575">
                        <a:spcAft>
                          <a:spcPts val="600"/>
                        </a:spcAft>
                        <a:buFont typeface="Arial" charset="0"/>
                        <a:buChar char="•"/>
                        <a:tabLst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Public Access Fishing Locations</a:t>
                      </a:r>
                    </a:p>
                    <a:p>
                      <a:pPr marL="685800" indent="-155575">
                        <a:spcAft>
                          <a:spcPts val="600"/>
                        </a:spcAft>
                        <a:buFont typeface="Arial" charset="0"/>
                        <a:buChar char="•"/>
                        <a:tabLst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Active Food Establishment Licenses, Entertainment Licenses</a:t>
                      </a:r>
                    </a:p>
                    <a:p>
                      <a:pPr marL="685800" indent="-155575">
                        <a:spcAft>
                          <a:spcPts val="600"/>
                        </a:spcAft>
                        <a:buFont typeface="Arial" charset="0"/>
                        <a:buChar char="•"/>
                        <a:tabLst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Community Supported Agriculture Pickups</a:t>
                      </a:r>
                    </a:p>
                    <a:p>
                      <a:pPr marL="685800" indent="-155575">
                        <a:spcAft>
                          <a:spcPts val="600"/>
                        </a:spcAft>
                        <a:buFont typeface="Arial" charset="0"/>
                        <a:buChar char="•"/>
                        <a:tabLst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Year-Round Swimming Pools. Boston Parking Lots</a:t>
                      </a:r>
                    </a:p>
                    <a:p>
                      <a:pPr marL="685800" indent="-155575">
                        <a:spcAft>
                          <a:spcPts val="600"/>
                        </a:spcAft>
                        <a:buFont typeface="Arial" charset="0"/>
                        <a:buChar char="•"/>
                        <a:tabLst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Boston Libraries</a:t>
                      </a:r>
                    </a:p>
                    <a:p>
                      <a:pPr marL="457200" marR="0" indent="-45720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sz="4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Methodology:</a:t>
                      </a:r>
                    </a:p>
                    <a:p>
                      <a:pPr marL="530225" marR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These data sets were combined as a preliminary test to this question, using crime statistics, and seeing if there was a correlation in the 1000x1000-foot cells with crime incidence and what we scored as a "community value". </a:t>
                      </a:r>
                    </a:p>
                    <a:p>
                      <a:pPr marL="530225" marR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sz="24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marL="530225" marR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The public fishing locations, community supported agriculture pickups, and library locations were grouped and taken to be "community indicators”.</a:t>
                      </a:r>
                    </a:p>
                    <a:p>
                      <a:pPr marL="530225" marR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sz="24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marL="530225" marR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sz="24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Bookman Old Style" charset="0"/>
                          <a:cs typeface="Bookman Old Style" charset="0"/>
                        </a:rPr>
                        <a:t>The entertainment, active food establishment license, and parking lot locations were taken to be "anti-community indicators" -- with the rationale that entertainment is a form of escapism from where one currently is (with large parking lots/garages designated as private, doing no public good), and that food establishments similarly exist to give people a break from eating around their community (and often being tourist spots as well).</a:t>
                      </a:r>
                    </a:p>
                    <a:p>
                      <a:pPr marL="457200" marR="0" indent="-45720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endParaRPr lang="en-US" sz="44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marL="876300" marR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sz="30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marL="876300" marR="0" indent="0" algn="l" defTabSz="2743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sz="3000" b="0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 smtClean="0">
                        <a:solidFill>
                          <a:schemeClr val="tx1"/>
                        </a:solidFill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algn="l"/>
                      <a:r>
                        <a:rPr lang="en-US" dirty="0" err="1" smtClean="0">
                          <a:solidFill>
                            <a:schemeClr val="tx1"/>
                          </a:solidFill>
                          <a:latin typeface="+mn-lt"/>
                          <a:ea typeface="Bookman Old Style" charset="0"/>
                          <a:cs typeface="Bookman Old Style" charset="0"/>
                        </a:rPr>
                        <a:t>Jghjgkjh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algn="l"/>
                      <a:r>
                        <a:rPr lang="en-US" smtClean="0">
                          <a:solidFill>
                            <a:schemeClr val="tx1"/>
                          </a:solidFill>
                          <a:latin typeface="+mn-lt"/>
                          <a:ea typeface="Bookman Old Style" charset="0"/>
                          <a:cs typeface="Bookman Old Style" charset="0"/>
                        </a:rPr>
                        <a:t>jkj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+mn-lt"/>
                          <a:ea typeface="Bookman Old Style" charset="0"/>
                          <a:cs typeface="Bookman Old Style" charset="0"/>
                        </a:rPr>
                        <a:t>STUFF 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  <a:latin typeface="+mn-lt"/>
                          <a:ea typeface="Bookman Old Style" charset="0"/>
                          <a:cs typeface="Bookman Old Style" charset="0"/>
                        </a:rPr>
                        <a:t>3</a:t>
                      </a:r>
                    </a:p>
                    <a:p>
                      <a:pPr algn="ctr"/>
                      <a:endParaRPr lang="en-US" dirty="0" smtClean="0">
                        <a:solidFill>
                          <a:schemeClr val="tx1"/>
                        </a:solidFill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  <a:p>
                      <a:pPr algn="l"/>
                      <a:r>
                        <a:rPr lang="en-US" sz="4400" dirty="0" err="1" smtClean="0">
                          <a:solidFill>
                            <a:schemeClr val="tx1"/>
                          </a:solidFill>
                          <a:latin typeface="+mn-lt"/>
                          <a:ea typeface="Bookman Old Style" charset="0"/>
                          <a:cs typeface="Bookman Old Style" charset="0"/>
                        </a:rPr>
                        <a:t>kljlkjlkjl</a:t>
                      </a:r>
                      <a:endParaRPr lang="en-US" sz="4400" dirty="0">
                        <a:solidFill>
                          <a:schemeClr val="tx1"/>
                        </a:solidFill>
                        <a:latin typeface="+mn-lt"/>
                        <a:ea typeface="Bookman Old Style" charset="0"/>
                        <a:cs typeface="Bookman Old Style" charset="0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0" y="1830388"/>
            <a:ext cx="36576000" cy="3069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smtClean="0">
                <a:latin typeface="+mn-lt"/>
                <a:ea typeface="Cambria" charset="0"/>
                <a:cs typeface="Cambria" charset="0"/>
              </a:rPr>
              <a:t>CommunityCorr</a:t>
            </a:r>
            <a:endParaRPr lang="en-US" sz="9600" b="1" dirty="0" smtClean="0">
              <a:latin typeface="+mn-lt"/>
              <a:ea typeface="Cambria" charset="0"/>
              <a:cs typeface="Cambria" charset="0"/>
            </a:endParaRPr>
          </a:p>
          <a:p>
            <a:pPr algn="ctr"/>
            <a:r>
              <a:rPr lang="en-US" sz="6000" b="1" dirty="0" err="1" smtClean="0">
                <a:latin typeface="+mn-lt"/>
                <a:ea typeface="Cambria" charset="0"/>
                <a:cs typeface="Cambria" charset="0"/>
              </a:rPr>
              <a:t>Assel</a:t>
            </a:r>
            <a:r>
              <a:rPr lang="en-US" sz="6000" b="1" dirty="0" smtClean="0">
                <a:latin typeface="+mn-lt"/>
                <a:ea typeface="Cambria" charset="0"/>
                <a:cs typeface="Cambria" charset="0"/>
              </a:rPr>
              <a:t> </a:t>
            </a:r>
            <a:r>
              <a:rPr lang="en-US" sz="6000" b="1" dirty="0" err="1" smtClean="0">
                <a:latin typeface="+mn-lt"/>
                <a:ea typeface="Cambria" charset="0"/>
                <a:cs typeface="Cambria" charset="0"/>
              </a:rPr>
              <a:t>Aliyeva</a:t>
            </a:r>
            <a:r>
              <a:rPr lang="en-US" sz="6000" b="1" dirty="0" smtClean="0">
                <a:latin typeface="+mn-lt"/>
                <a:ea typeface="Cambria" charset="0"/>
                <a:cs typeface="Cambria" charset="0"/>
              </a:rPr>
              <a:t>, Benjamin Owens, David Wang, and Jennifer Tsui</a:t>
            </a:r>
            <a:endParaRPr lang="en-US" sz="6000" b="1" dirty="0">
              <a:latin typeface="+mn-lt"/>
              <a:ea typeface="Cambria" charset="0"/>
              <a:cs typeface="Cambria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1" t="-118"/>
          <a:stretch/>
        </p:blipFill>
        <p:spPr>
          <a:xfrm>
            <a:off x="16051028" y="6253700"/>
            <a:ext cx="7113771" cy="75755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0" r="20000" b="7999"/>
          <a:stretch/>
        </p:blipFill>
        <p:spPr>
          <a:xfrm>
            <a:off x="16051028" y="15113020"/>
            <a:ext cx="7113771" cy="74293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1" name="Straight Connector 10"/>
          <p:cNvCxnSpPr/>
          <p:nvPr/>
        </p:nvCxnSpPr>
        <p:spPr>
          <a:xfrm>
            <a:off x="533400" y="4969978"/>
            <a:ext cx="35280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10363200" y="5667810"/>
            <a:ext cx="76200" cy="204046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4856258" y="5655778"/>
            <a:ext cx="76200" cy="204046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</TotalTime>
  <Words>251</Words>
  <Application>Microsoft Macintosh PowerPoint</Application>
  <PresentationFormat>Custom</PresentationFormat>
  <Paragraphs>28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Bookman Old Style</vt:lpstr>
      <vt:lpstr>Calibri</vt:lpstr>
      <vt:lpstr>Calibri Light</vt:lpstr>
      <vt:lpstr>Cambria</vt:lpstr>
      <vt:lpstr>DejaVu Sans</vt:lpstr>
      <vt:lpstr>Nimbus Roman No9 L</vt:lpstr>
      <vt:lpstr>Times New Roman</vt:lpstr>
      <vt:lpstr>Wingdings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Owens</dc:creator>
  <cp:lastModifiedBy>Microsoft Office User</cp:lastModifiedBy>
  <cp:revision>10</cp:revision>
  <dcterms:created xsi:type="dcterms:W3CDTF">2016-12-07T23:08:10Z</dcterms:created>
  <dcterms:modified xsi:type="dcterms:W3CDTF">2016-12-08T03:23:15Z</dcterms:modified>
</cp:coreProperties>
</file>

<file path=docProps/thumbnail.jpeg>
</file>